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6"/>
  </p:notesMasterIdLst>
  <p:handoutMasterIdLst>
    <p:handoutMasterId r:id="rId37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48" r:id="rId9"/>
    <p:sldId id="2725" r:id="rId10"/>
    <p:sldId id="2726" r:id="rId11"/>
    <p:sldId id="2749" r:id="rId12"/>
    <p:sldId id="2739" r:id="rId13"/>
    <p:sldId id="2741" r:id="rId14"/>
    <p:sldId id="2742" r:id="rId15"/>
    <p:sldId id="2743" r:id="rId16"/>
    <p:sldId id="2744" r:id="rId17"/>
    <p:sldId id="2750" r:id="rId18"/>
    <p:sldId id="2745" r:id="rId19"/>
    <p:sldId id="2738" r:id="rId20"/>
    <p:sldId id="2740" r:id="rId21"/>
    <p:sldId id="2752" r:id="rId22"/>
    <p:sldId id="2729" r:id="rId23"/>
    <p:sldId id="2730" r:id="rId24"/>
    <p:sldId id="2727" r:id="rId25"/>
    <p:sldId id="2731" r:id="rId26"/>
    <p:sldId id="2746" r:id="rId27"/>
    <p:sldId id="2732" r:id="rId28"/>
    <p:sldId id="2733" r:id="rId29"/>
    <p:sldId id="2747" r:id="rId30"/>
    <p:sldId id="2720" r:id="rId31"/>
    <p:sldId id="2721" r:id="rId32"/>
    <p:sldId id="2735" r:id="rId33"/>
    <p:sldId id="2751" r:id="rId34"/>
    <p:sldId id="2722" r:id="rId35"/>
  </p:sldIdLst>
  <p:sldSz cx="9144000" cy="6858000" type="screen4x3"/>
  <p:notesSz cx="7099300" cy="10234613"/>
  <p:custDataLst>
    <p:tags r:id="rId38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19C3F4-B338-AA4A-BD55-58CF5ACEFAE1}" v="33" dt="2023-08-23T03:54:02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2" autoAdjust="0"/>
    <p:restoredTop sz="84129" autoAdjust="0"/>
  </p:normalViewPr>
  <p:slideViewPr>
    <p:cSldViewPr snapToGrid="0">
      <p:cViewPr varScale="1">
        <p:scale>
          <a:sx n="142" d="100"/>
          <a:sy n="142" d="100"/>
        </p:scale>
        <p:origin x="720" y="184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046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068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229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967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12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qgis/QG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：矢量数据特征选择及输出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493775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</a:rPr>
              <a:t>，选择输入文件和目标参考系统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。点击</a:t>
            </a:r>
            <a:r>
              <a:rPr lang="en-US" altLang="zh-CN" sz="2000" dirty="0">
                <a:solidFill>
                  <a:schemeClr val="bg2"/>
                </a:solidFill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</a:rPr>
              <a:t>，开始转换。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94AA19-2876-6BF4-D318-5EA9BC13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3126117"/>
            <a:ext cx="3880925" cy="358641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C9486E-FF42-A803-96F8-1627996D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74" y="3126117"/>
            <a:ext cx="4478858" cy="35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40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0441E0-AAC8-FE39-8917-3572A3B3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64" y="2999527"/>
            <a:ext cx="4127500" cy="3302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UTM</a:t>
            </a:r>
            <a:r>
              <a:rPr lang="zh-CN" altLang="en-US" sz="2000" dirty="0">
                <a:solidFill>
                  <a:schemeClr val="bg2"/>
                </a:solidFill>
              </a:rPr>
              <a:t>投影转换：根据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投影带（可借助网络工具），打开重投影参数设置框，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选择 </a:t>
            </a:r>
            <a:r>
              <a:rPr lang="en-US" altLang="zh-CN" sz="2000" dirty="0">
                <a:solidFill>
                  <a:schemeClr val="bg2"/>
                </a:solidFill>
              </a:rPr>
              <a:t>Project CRS: EPSG: 4326 – WGS 84</a:t>
            </a:r>
            <a:r>
              <a:rPr lang="zh-CN" altLang="en-US" sz="2000" dirty="0">
                <a:solidFill>
                  <a:schemeClr val="bg2"/>
                </a:solidFill>
              </a:rPr>
              <a:t>。点击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可选框右侧按键，选择对应投影带。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7FEB69-AED0-7114-159C-E31788ECF7F7}"/>
              </a:ext>
            </a:extLst>
          </p:cNvPr>
          <p:cNvSpPr/>
          <p:nvPr/>
        </p:nvSpPr>
        <p:spPr>
          <a:xfrm>
            <a:off x="2951018" y="3643959"/>
            <a:ext cx="519546" cy="5299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68F3E2-5A10-37A1-1E03-214E637CC662}"/>
              </a:ext>
            </a:extLst>
          </p:cNvPr>
          <p:cNvCxnSpPr/>
          <p:nvPr/>
        </p:nvCxnSpPr>
        <p:spPr bwMode="auto">
          <a:xfrm flipV="1">
            <a:off x="2712116" y="4288000"/>
            <a:ext cx="384464" cy="75853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57BA42-BCAF-5C6A-B9D1-4F78E58C60DE}"/>
              </a:ext>
            </a:extLst>
          </p:cNvPr>
          <p:cNvSpPr txBox="1"/>
          <p:nvPr/>
        </p:nvSpPr>
        <p:spPr>
          <a:xfrm>
            <a:off x="3184844" y="4288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+mn-ea"/>
                <a:ea typeface="+mn-ea"/>
              </a:rPr>
              <a:t>点击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2166DC-3560-E544-4591-81ADC92A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99527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BC7994-BFFD-0612-B152-BB3FEC54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0" y="2613298"/>
            <a:ext cx="7961942" cy="399368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3626BE-B946-6F86-C297-82A1B0DD1C55}"/>
              </a:ext>
            </a:extLst>
          </p:cNvPr>
          <p:cNvSpPr/>
          <p:nvPr/>
        </p:nvSpPr>
        <p:spPr>
          <a:xfrm>
            <a:off x="216585" y="2772494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458F0D-E8D9-9CCB-6B67-307297825AD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610" y="2250757"/>
            <a:ext cx="1002125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3C1BB2-98EB-16DF-9D2A-EAA0C52FC3AF}"/>
              </a:ext>
            </a:extLst>
          </p:cNvPr>
          <p:cNvSpPr txBox="1"/>
          <p:nvPr/>
        </p:nvSpPr>
        <p:spPr>
          <a:xfrm>
            <a:off x="1029257" y="1927428"/>
            <a:ext cx="1723148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点击编辑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245E08-0E24-1ABA-9577-C1D70B3A58DF}"/>
              </a:ext>
            </a:extLst>
          </p:cNvPr>
          <p:cNvSpPr/>
          <p:nvPr/>
        </p:nvSpPr>
        <p:spPr>
          <a:xfrm>
            <a:off x="3976718" y="2758546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8CF8EE-F8B7-3008-C7DD-B89068D3C993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7017" y="2261795"/>
            <a:ext cx="689646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967DF8-AB5E-342C-3976-CDAFEC5CA389}"/>
              </a:ext>
            </a:extLst>
          </p:cNvPr>
          <p:cNvSpPr txBox="1"/>
          <p:nvPr/>
        </p:nvSpPr>
        <p:spPr>
          <a:xfrm>
            <a:off x="4622066" y="1927428"/>
            <a:ext cx="2472343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点击删除字段</a:t>
            </a:r>
          </a:p>
        </p:txBody>
      </p: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87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、练习对昆明市边界矢量数据的重投影，并获得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投影下昆明市及各区的面积。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、提取呈贡区边界矢量数据。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04310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41848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41847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109276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9276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57" y="3141410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06" y="3137816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174361" y="3111187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29906" y="2749990"/>
            <a:ext cx="2033565" cy="34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075683" y="4658760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44832" y="4273710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74494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、以遥感影像为地图，对云南大学呈贡校区范围进行进行矢量化。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55296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31766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9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5B261-8775-C3AF-17E6-8E3B7B2EB8DD}"/>
              </a:ext>
            </a:extLst>
          </p:cNvPr>
          <p:cNvSpPr txBox="1"/>
          <p:nvPr/>
        </p:nvSpPr>
        <p:spPr>
          <a:xfrm>
            <a:off x="349071" y="6011252"/>
            <a:ext cx="83152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500" dirty="0">
                <a:solidFill>
                  <a:schemeClr val="bg2"/>
                </a:solidFill>
              </a:rPr>
              <a:t>学习资料</a:t>
            </a:r>
            <a:r>
              <a:rPr lang="zh-CN" altLang="en-US" sz="1500" dirty="0">
                <a:solidFill>
                  <a:schemeClr val="bg2"/>
                </a:solidFill>
              </a:rPr>
              <a:t>：</a:t>
            </a:r>
            <a:r>
              <a:rPr lang="en-CN" sz="1500" dirty="0">
                <a:solidFill>
                  <a:schemeClr val="bg2"/>
                </a:solidFill>
              </a:rPr>
              <a:t>https://docs.qgis.org/3.22/zh-Hans/docs/training_manual/map_composer/map_composer.html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66" y="2129414"/>
            <a:ext cx="5207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练习昆明市行政区划制图。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40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09237"/>
            <a:ext cx="8144465" cy="135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SNAP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Sentinel Application Platform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：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哨兵数据应用平台，是所有哨兵工具箱的基础平台，为桌面端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CS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平台。具有可扩展性、可移植性和模块化界面。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518BE-ABAC-0487-824E-93F0E0106B90}"/>
              </a:ext>
            </a:extLst>
          </p:cNvPr>
          <p:cNvSpPr txBox="1"/>
          <p:nvPr/>
        </p:nvSpPr>
        <p:spPr>
          <a:xfrm>
            <a:off x="148341" y="6159367"/>
            <a:ext cx="4399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https://step.esa.int/main/download/snap-download/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58F2E-5801-BB65-CD18-EE91CAF567A0}"/>
              </a:ext>
            </a:extLst>
          </p:cNvPr>
          <p:cNvSpPr txBox="1"/>
          <p:nvPr/>
        </p:nvSpPr>
        <p:spPr>
          <a:xfrm>
            <a:off x="4596638" y="6159367"/>
            <a:ext cx="4625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https://github.com/senbox-org/snap-desktop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C2ACD4-A7EF-91F7-02D1-407FA4D2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973530"/>
            <a:ext cx="44069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BEF1F-CF6C-6D23-4EB0-8070613E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6" y="3277379"/>
            <a:ext cx="4126411" cy="25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792959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、波段选取及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重采样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17665" y="1364706"/>
            <a:ext cx="85146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CN" sz="2000" dirty="0">
                <a:solidFill>
                  <a:srgbClr val="121212"/>
                </a:solidFill>
                <a:latin typeface="+mn-ea"/>
                <a:ea typeface="+mn-ea"/>
              </a:rPr>
              <a:t>将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所下载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Sentinel-2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常用波段，包括蓝光波段、绿光波段、红光波段、近红外波段、短波红外波段（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2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个）进行波段叠加，并输出为分辨率为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20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米的</a:t>
            </a:r>
            <a:r>
              <a:rPr lang="en-US" altLang="zh-CN" sz="20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图像文件。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波段选取：</a:t>
            </a:r>
            <a:r>
              <a:rPr lang="en-US" altLang="zh-CN" sz="1600" dirty="0">
                <a:solidFill>
                  <a:srgbClr val="121212"/>
                </a:solidFill>
                <a:latin typeface="+mn-ea"/>
                <a:ea typeface="+mn-ea"/>
              </a:rPr>
              <a:t>Raster/Subset…</a:t>
            </a:r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en-US" altLang="zh-CN" sz="1600" dirty="0">
                <a:solidFill>
                  <a:srgbClr val="121212"/>
                </a:solidFill>
                <a:latin typeface="+mn-ea"/>
                <a:ea typeface="+mn-ea"/>
              </a:rPr>
              <a:t>          </a:t>
            </a:r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重采样：</a:t>
            </a:r>
            <a:r>
              <a:rPr lang="en-US" altLang="zh-CN" sz="1600" dirty="0">
                <a:solidFill>
                  <a:srgbClr val="121212"/>
                </a:solidFill>
                <a:latin typeface="+mn-ea"/>
                <a:ea typeface="+mn-ea"/>
              </a:rPr>
              <a:t>Raster/Geometric/Resampling</a:t>
            </a:r>
          </a:p>
          <a:p>
            <a:pPr algn="l"/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输出</a:t>
            </a:r>
            <a:r>
              <a:rPr lang="en-US" altLang="zh-CN" sz="16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格式：</a:t>
            </a:r>
            <a:r>
              <a:rPr lang="en-US" altLang="zh-CN" sz="1600" dirty="0">
                <a:solidFill>
                  <a:srgbClr val="121212"/>
                </a:solidFill>
                <a:latin typeface="+mn-ea"/>
                <a:ea typeface="+mn-ea"/>
              </a:rPr>
              <a:t>File/Export/</a:t>
            </a:r>
            <a:r>
              <a:rPr lang="en-US" altLang="zh-CN" sz="16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endParaRPr lang="en-US" altLang="zh-CN" sz="16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F57-904A-3BDC-8B99-6714E8E8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59" y="3307976"/>
            <a:ext cx="3717058" cy="3322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3F0ED-1A42-00E5-4D28-5782F9AC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07" y="3307976"/>
            <a:ext cx="4984374" cy="33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8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18005" y="1739948"/>
            <a:ext cx="8045815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通过进行遥感影像波段可实现影像上部分地表信息的增强，进而实现特定地表信息的识别与提取。以下以水体提取为例。改进的归一化水体指数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/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 l="-2168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988FB7-FCA7-1C11-558C-286915D478EB}"/>
              </a:ext>
            </a:extLst>
          </p:cNvPr>
          <p:cNvSpPr txBox="1"/>
          <p:nvPr/>
        </p:nvSpPr>
        <p:spPr>
          <a:xfrm>
            <a:off x="443148" y="5763459"/>
            <a:ext cx="8257703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000" dirty="0">
                <a:solidFill>
                  <a:schemeClr val="bg2"/>
                </a:solidFill>
              </a:rPr>
              <a:t>提示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CN" sz="2000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波段和第</a:t>
            </a:r>
            <a:r>
              <a:rPr lang="en-US" altLang="zh-CN" sz="2000" dirty="0">
                <a:solidFill>
                  <a:schemeClr val="bg2"/>
                </a:solidFill>
              </a:rPr>
              <a:t>12</a:t>
            </a:r>
            <a:r>
              <a:rPr lang="zh-CN" altLang="en-US" sz="2000" dirty="0">
                <a:solidFill>
                  <a:schemeClr val="bg2"/>
                </a:solidFill>
              </a:rPr>
              <a:t>波段。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8007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109280"/>
            <a:ext cx="7739513" cy="2058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、完成对呈贡区水体范围的高准确度制图（选做）。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、下载并安装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下一章节需要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>
                <a:solidFill>
                  <a:srgbClr val="333333"/>
                </a:solidFill>
                <a:latin typeface="+mn-ea"/>
                <a:ea typeface="+mn-ea"/>
              </a:rPr>
              <a:t>软件，并注册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8203958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86590"/>
            <a:ext cx="8399616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授权， 属于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的官方开源项目。在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开源协议授权下，开发者可以自行检阅与调整程序代码， 并保障让所有使用者可以免费且自由地修改程序。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8202C-31F6-CA3B-543F-67065705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15" y="1561192"/>
            <a:ext cx="6320698" cy="4496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F4BD3-9293-69FB-A521-59D719F5983A}"/>
              </a:ext>
            </a:extLst>
          </p:cNvPr>
          <p:cNvSpPr txBox="1"/>
          <p:nvPr/>
        </p:nvSpPr>
        <p:spPr>
          <a:xfrm>
            <a:off x="1358152" y="6155327"/>
            <a:ext cx="5836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4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2631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909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71101" y="4730618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图册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993574" y="4287722"/>
            <a:ext cx="123579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0" y="4980619"/>
            <a:ext cx="18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右键单击适量图层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600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103416</TotalTime>
  <Words>1563</Words>
  <Application>Microsoft Macintosh PowerPoint</Application>
  <PresentationFormat>On-screen Show (4:3)</PresentationFormat>
  <Paragraphs>154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微软雅黑</vt:lpstr>
      <vt:lpstr>黑体</vt:lpstr>
      <vt:lpstr>Arial</vt:lpstr>
      <vt:lpstr>Calibri</vt:lpstr>
      <vt:lpstr>Cambria Math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开源桌面GIS软件简介</vt:lpstr>
      <vt:lpstr>PowerPoint Presentation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PowerPoint Presentation</vt:lpstr>
      <vt:lpstr>二、开源桌面软件SNAP </vt:lpstr>
      <vt:lpstr>二、开源桌面软件SNAP </vt:lpstr>
      <vt:lpstr>二、开源桌面软件SNAP </vt:lpstr>
      <vt:lpstr>二、开源桌面软件SNAP 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12983</cp:revision>
  <dcterms:created xsi:type="dcterms:W3CDTF">2004-07-09T11:40:27Z</dcterms:created>
  <dcterms:modified xsi:type="dcterms:W3CDTF">2023-08-23T03:56:25Z</dcterms:modified>
</cp:coreProperties>
</file>